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7" r:id="rId2"/>
    <p:sldId id="330" r:id="rId3"/>
    <p:sldId id="328" r:id="rId4"/>
    <p:sldId id="334" r:id="rId5"/>
    <p:sldId id="345" r:id="rId6"/>
    <p:sldId id="332" r:id="rId7"/>
    <p:sldId id="333" r:id="rId8"/>
    <p:sldId id="342" r:id="rId9"/>
    <p:sldId id="349" r:id="rId10"/>
    <p:sldId id="340" r:id="rId11"/>
    <p:sldId id="324" r:id="rId12"/>
    <p:sldId id="347" r:id="rId13"/>
    <p:sldId id="336" r:id="rId14"/>
    <p:sldId id="337" r:id="rId15"/>
    <p:sldId id="338" r:id="rId16"/>
    <p:sldId id="321" r:id="rId17"/>
    <p:sldId id="335" r:id="rId18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ning Daugaard" initials="HD" lastIdx="1" clrIdx="0">
    <p:extLst>
      <p:ext uri="{19B8F6BF-5375-455C-9EA6-DF929625EA0E}">
        <p15:presenceInfo xmlns:p15="http://schemas.microsoft.com/office/powerpoint/2012/main" userId="Henning Dauga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4" autoAdjust="0"/>
    <p:restoredTop sz="82526" autoAdjust="0"/>
  </p:normalViewPr>
  <p:slideViewPr>
    <p:cSldViewPr>
      <p:cViewPr varScale="1">
        <p:scale>
          <a:sx n="94" d="100"/>
          <a:sy n="94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DEDAC-3ED6-4CA1-B67D-2B502DF3CEB5}" type="datetimeFigureOut">
              <a:rPr lang="da-DK" smtClean="0"/>
              <a:t>08-03-2022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2" y="4777366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56A7-285B-45C1-9C0B-EE12795EE0E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72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Opdateringer bl.a.: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Kulturdirektorat ændret til Kultur og Fritid,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Børneattesterklæringer – lovkrav siden 2012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Beløbsgrænse for krav om professionel revisor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Ændrede tilskudsregler for handicapforeninger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56A7-285B-45C1-9C0B-EE12795EE0E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2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Som minimum på Frederiksberg Kommunes hjemmeside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56A7-285B-45C1-9C0B-EE12795EE0E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619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BF56A7-285B-45C1-9C0B-EE12795EE0E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29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56A7-285B-45C1-9C0B-EE12795EE0E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5580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56A7-285B-45C1-9C0B-EE12795EE0E3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5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1052736"/>
            <a:ext cx="8062664" cy="147002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4896" cy="381642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D361-3417-4F3A-A8D1-5E2BC48472AC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7ABFA-DA9D-4F24-94EC-518B19390A0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218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BD4B-B01E-4662-86B1-9DCA30A77413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8101-3723-4A4C-BB50-F8C192FD034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320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3EDF-3136-4849-A2A0-068AAF1D6CFF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CD250-0BCD-4A95-AD11-5E8EBBC981C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7306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C249D-FE24-4AC4-87EB-AB4DC77B95EB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3FD2F-8534-4B5F-9C6B-5CD81DB639B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031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BB27-106D-480F-9390-A41AE64D0DD4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81D8B-D19A-4772-9648-389906F72B9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07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289D-6F51-48FC-AE81-FAF9340C659F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39857-254D-4C22-A850-71FB772C417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532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6D0E-78B4-4006-9BB3-A455587B1629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3982F-F9E7-4CAE-B9F3-67848941364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362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2B4F-54DB-49F7-9852-972125288CD1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3032-B3DD-4185-B596-0E997939117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1837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9A0D4-C6D9-4FE9-AA8F-53247125CEC0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BAAF0-E907-4A7B-AA6A-06A99E0BA2C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8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E690-E068-41AD-B604-982F39AC3B93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C0AC7-C911-467F-A8A1-5F07E5916A8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4131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5A91-D159-46A5-89F9-5EED19364FF6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02320-7185-4521-A219-1D6B8A90F7D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3578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typografi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5FF79F-C35D-4DF8-A818-4A22B8D3848F}" type="datetimeFigureOut">
              <a:rPr lang="da-DK"/>
              <a:pPr>
                <a:defRPr/>
              </a:pPr>
              <a:t>08-03-2022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E5850B1-08AD-4266-BA27-1CD4A793E4B4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9" name="Rektangel 8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rgbClr val="073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032" name="Billede 9" descr="Frb_logo_rgb_neg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6092825"/>
            <a:ext cx="28241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olkeoplysning@frederiksberg.d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ing.frederiksberg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2535" y="1268760"/>
            <a:ext cx="8062664" cy="4464496"/>
          </a:xfrm>
        </p:spPr>
        <p:txBody>
          <a:bodyPr/>
          <a:lstStyle/>
          <a:p>
            <a:pPr algn="ctr"/>
            <a:r>
              <a:rPr lang="da-DK" sz="6000" dirty="0"/>
              <a:t>Webinar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8. marts 2022 kl. 17</a:t>
            </a:r>
            <a:br>
              <a:rPr lang="da-DK" dirty="0"/>
            </a:br>
            <a:br>
              <a:rPr lang="da-DK" dirty="0"/>
            </a:br>
            <a:r>
              <a:rPr lang="da-DK" dirty="0"/>
              <a:t>Vedr. foreningsafregning/ indberetning for 2021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62535" y="6309320"/>
            <a:ext cx="8064896" cy="3816424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756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206680" cy="864095"/>
          </a:xfrm>
        </p:spPr>
        <p:txBody>
          <a:bodyPr/>
          <a:lstStyle/>
          <a:p>
            <a:r>
              <a:rPr lang="da-DK" sz="3600" dirty="0"/>
              <a:t>§ 12 om sanktioner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6680" cy="4176463"/>
          </a:xfrm>
        </p:spPr>
        <p:txBody>
          <a:bodyPr/>
          <a:lstStyle/>
          <a:p>
            <a:pPr lvl="0"/>
            <a:r>
              <a:rPr lang="da-DK" dirty="0"/>
              <a:t>I forbindelse med vedtagelsen af den reviderede Frederiksberg-ordning i 2020 blev der besluttet en række sanktionsmuligheder overfor foreningerne ved manglende eller mangelfuld fremsendelse af afregningsmateriale. </a:t>
            </a:r>
          </a:p>
          <a:p>
            <a:pPr lvl="0"/>
            <a:r>
              <a:rPr lang="da-DK" dirty="0"/>
              <a:t>Det handler dels om fradrag i tilskud, dels om </a:t>
            </a:r>
            <a:r>
              <a:rPr lang="da-DK" dirty="0" err="1"/>
              <a:t>bort-fald</a:t>
            </a:r>
            <a:r>
              <a:rPr lang="da-DK" dirty="0"/>
              <a:t> af retten til at benytte kommunale faciliteter.</a:t>
            </a:r>
          </a:p>
          <a:p>
            <a:pPr lvl="0"/>
            <a:r>
              <a:rPr lang="da-DK" dirty="0"/>
              <a:t>Man kan læse mere herom i Frederiksberg-ordningens § 12.</a:t>
            </a:r>
          </a:p>
        </p:txBody>
      </p:sp>
    </p:spTree>
    <p:extLst>
      <p:ext uri="{BB962C8B-B14F-4D97-AF65-F5344CB8AC3E}">
        <p14:creationId xmlns:p14="http://schemas.microsoft.com/office/powerpoint/2010/main" val="239428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54884"/>
            <a:ext cx="8229600" cy="1666004"/>
          </a:xfrm>
        </p:spPr>
        <p:txBody>
          <a:bodyPr/>
          <a:lstStyle/>
          <a:p>
            <a:r>
              <a:rPr lang="da-DK" sz="3600" dirty="0"/>
              <a:t>Kun én indberetning for egenbetaling – nemlig samlede udgifter til kontingent, ture, lejre, stævner o. lign.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860" y="2564904"/>
            <a:ext cx="8351612" cy="316835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Dersom et medlems kontingent er mindre end kommunens tilskud, er der mulighed for at supplere kontingentet med medlemmets eventuelle egenbetaling til deltagelse i ture, lejre, stævner o. lign. Foreningen skal således indberette forskellige egenbetalingssatser for de enkelte medlemmer/ grupper af medlemmer.</a:t>
            </a:r>
          </a:p>
        </p:txBody>
      </p:sp>
    </p:spTree>
    <p:extLst>
      <p:ext uri="{BB962C8B-B14F-4D97-AF65-F5344CB8AC3E}">
        <p14:creationId xmlns:p14="http://schemas.microsoft.com/office/powerpoint/2010/main" val="417521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9F6D2-3B27-4611-8CEB-B68CB67D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opgørelse af egenbetaling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327DFA38-4742-49FD-8E46-61EB07968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13" y="2060848"/>
            <a:ext cx="9057992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4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1052737"/>
            <a:ext cx="8062664" cy="792088"/>
          </a:xfrm>
        </p:spPr>
        <p:txBody>
          <a:bodyPr/>
          <a:lstStyle/>
          <a:p>
            <a:r>
              <a:rPr lang="da-DK" sz="3600" dirty="0"/>
              <a:t>Beregning af aktivitetstilskud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81642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Aktivitetstilskuddet beregnes som et fast årligt tilskud pr. medlem under 25 år. Tilskuddets størrelse ar afhængigt af budgetrammen, men kan ikke overstige medlemmets egenbetaling.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/>
              <a:t>Para</a:t>
            </a:r>
            <a:r>
              <a:rPr lang="da-DK" dirty="0"/>
              <a:t>-foreninger oppebærer dobbelt tilskud til medlemmer under 25 år og enkelttilskud til medlemmer over 25 år.</a:t>
            </a:r>
          </a:p>
        </p:txBody>
      </p:sp>
    </p:spTree>
    <p:extLst>
      <p:ext uri="{BB962C8B-B14F-4D97-AF65-F5344CB8AC3E}">
        <p14:creationId xmlns:p14="http://schemas.microsoft.com/office/powerpoint/2010/main" val="409906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548681"/>
            <a:ext cx="8062664" cy="720080"/>
          </a:xfrm>
        </p:spPr>
        <p:txBody>
          <a:bodyPr/>
          <a:lstStyle/>
          <a:p>
            <a:r>
              <a:rPr lang="da-DK" sz="3600" dirty="0"/>
              <a:t>Beregning af lokaletilskud (1)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268761"/>
            <a:ext cx="8064896" cy="4608511"/>
          </a:xfrm>
        </p:spPr>
        <p:txBody>
          <a:bodyPr/>
          <a:lstStyle/>
          <a:p>
            <a:r>
              <a:rPr lang="da-DK" dirty="0"/>
              <a:t>Til de foreninger, der er i egne lokaler kan der ydes lokaletilskud.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Lokaletilskuddet ydes som udgangspunkt til foreningens faktiske lejeudgifter og til driften af lokalerne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Dersom beløbet for antallet af aktivitetstimer x hal/lokale-timesats (satser der hvert år </a:t>
            </a:r>
            <a:r>
              <a:rPr lang="da-DK" dirty="0" err="1"/>
              <a:t>fast-sættes</a:t>
            </a:r>
            <a:r>
              <a:rPr lang="da-DK" dirty="0"/>
              <a:t> af Kulturministeriet og Kommunernes Landsforening) er mindre end de faktiske udgifter, opnås alene støtte til aktivitetstimerne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857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1052737"/>
            <a:ext cx="8062664" cy="720080"/>
          </a:xfrm>
        </p:spPr>
        <p:txBody>
          <a:bodyPr/>
          <a:lstStyle/>
          <a:p>
            <a:r>
              <a:rPr lang="da-DK" sz="3600" dirty="0"/>
              <a:t>Beregning af lokaletilskud (2)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772817"/>
            <a:ext cx="8064896" cy="403244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Det beregnede lokaletilskud reduceres med den procentuelle andel af foreningens medlemmer over 25 år – dog fraregnet de frivillige instruktører i denne aldersgruppe.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Lokaletilskuddet reduceres i de tilfælde, hvor gennemsnits-tilskuddet til de under-25-årige medlemmer overskrider et tilskudsloft, som i 2021 er fastsat til 2.400 kr. pr. medlem under 25 år.</a:t>
            </a:r>
          </a:p>
        </p:txBody>
      </p:sp>
    </p:spTree>
    <p:extLst>
      <p:ext uri="{BB962C8B-B14F-4D97-AF65-F5344CB8AC3E}">
        <p14:creationId xmlns:p14="http://schemas.microsoft.com/office/powerpoint/2010/main" val="281629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030" y="476672"/>
            <a:ext cx="8229600" cy="5112568"/>
          </a:xfrm>
        </p:spPr>
        <p:txBody>
          <a:bodyPr/>
          <a:lstStyle/>
          <a:p>
            <a:pPr algn="ctr"/>
            <a:br>
              <a:rPr lang="da-DK" sz="4800" dirty="0"/>
            </a:br>
            <a:br>
              <a:rPr lang="da-DK" sz="4800" dirty="0"/>
            </a:br>
            <a:br>
              <a:rPr lang="da-DK" sz="4800" dirty="0"/>
            </a:br>
            <a:r>
              <a:rPr lang="da-DK" sz="6000" dirty="0"/>
              <a:t>Spørgsmål</a:t>
            </a:r>
            <a:br>
              <a:rPr lang="da-DK" sz="6000" dirty="0"/>
            </a:br>
            <a:endParaRPr lang="da-DK" sz="6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368152"/>
          </a:xfrm>
        </p:spPr>
        <p:txBody>
          <a:bodyPr/>
          <a:lstStyle/>
          <a:p>
            <a:endParaRPr lang="da-DK" dirty="0"/>
          </a:p>
          <a:p>
            <a:endParaRPr lang="da-DK" sz="3600" dirty="0"/>
          </a:p>
          <a:p>
            <a:pPr marL="0" indent="0">
              <a:buNone/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55886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668" y="836712"/>
            <a:ext cx="8062664" cy="4572508"/>
          </a:xfrm>
        </p:spPr>
        <p:txBody>
          <a:bodyPr/>
          <a:lstStyle/>
          <a:p>
            <a:pPr algn="ctr"/>
            <a:br>
              <a:rPr lang="da-DK" dirty="0"/>
            </a:br>
            <a:r>
              <a:rPr lang="da-DK" sz="4800" dirty="0"/>
              <a:t>Farvel og tak for i dag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8064896" cy="4356484"/>
          </a:xfrm>
        </p:spPr>
        <p:txBody>
          <a:bodyPr/>
          <a:lstStyle/>
          <a:p>
            <a:pPr algn="ctr"/>
            <a:r>
              <a:rPr lang="da-DK" dirty="0"/>
              <a:t>Vi sender jer plancherne, hvis I sender jeres mailadresse til adressen nedenfor.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I er altid velkomne til at rette henvendelse vedrørende forenings-spørgsmål til </a:t>
            </a:r>
            <a:r>
              <a:rPr lang="da-DK" dirty="0">
                <a:hlinkClick r:id="rId3"/>
              </a:rPr>
              <a:t>folkeoplysning@frederiksberg.dk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293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80920" cy="44644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Velkommen og baggrund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Forskellige typer godkendte foreninger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Opfølgning på den reviderede Frederiksberg-ordning </a:t>
            </a:r>
            <a:r>
              <a:rPr lang="da-DK" dirty="0" err="1"/>
              <a:t>mhp</a:t>
            </a:r>
            <a:r>
              <a:rPr lang="da-DK" dirty="0"/>
              <a:t>. krav og sanktioner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Kort gennemgang af beregning af aktivitets- og lokaletilskud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Spørgsmål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Tak for i dag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128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908720"/>
            <a:ext cx="8062664" cy="1296144"/>
          </a:xfrm>
        </p:spPr>
        <p:txBody>
          <a:bodyPr/>
          <a:lstStyle/>
          <a:p>
            <a:r>
              <a:rPr lang="da-DK" dirty="0"/>
              <a:t>Godkendte foreninger under folkeoplysningsloven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91505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Foreninger der oppebærer aktivitets- og lokaletilskud, eller som får stillet gratis faciliteter til rådighed (ca. 70)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Lokaleforeninger, der alene får stillet gratis faciliteter til rådighed (ca. 45)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Kommunalfuldmagts-foreninger (KFM-fore-</a:t>
            </a:r>
            <a:r>
              <a:rPr lang="da-DK" dirty="0" err="1"/>
              <a:t>ninger</a:t>
            </a:r>
            <a:r>
              <a:rPr lang="da-DK" dirty="0"/>
              <a:t>) udenfor folkeoplysningsloven (7)</a:t>
            </a:r>
          </a:p>
        </p:txBody>
      </p:sp>
    </p:spTree>
    <p:extLst>
      <p:ext uri="{BB962C8B-B14F-4D97-AF65-F5344CB8AC3E}">
        <p14:creationId xmlns:p14="http://schemas.microsoft.com/office/powerpoint/2010/main" val="348408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476673"/>
            <a:ext cx="8062664" cy="1152127"/>
          </a:xfrm>
        </p:spPr>
        <p:txBody>
          <a:bodyPr/>
          <a:lstStyle/>
          <a:p>
            <a:r>
              <a:rPr lang="da-DK" sz="3600" dirty="0" err="1"/>
              <a:t>Lokaleforeninger</a:t>
            </a:r>
            <a:r>
              <a:rPr lang="da-DK" sz="3600" dirty="0"/>
              <a:t> og kommunalfuldmagts-foreninger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916833"/>
            <a:ext cx="8064896" cy="4032448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dirty="0"/>
              <a:t>Godkendte folkeoplysende foreninger, der alene får stillet faciliteter til rådighed er defineret som lokaleforeninger (§ 7).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dirty="0"/>
              <a:t>Foreninger, der ikke kan godkendes som </a:t>
            </a:r>
            <a:r>
              <a:rPr lang="da-DK" dirty="0" err="1"/>
              <a:t>folke</a:t>
            </a:r>
            <a:r>
              <a:rPr lang="da-DK" dirty="0"/>
              <a:t>-oplysende foreninger, men som kommunen alligevel ønsker at understøtte ved at stille faciliteter gratis til rådighed, defineres som kommunal-fuldmagts-foreninger (KFM-foreninger) jf. § 14.</a:t>
            </a:r>
          </a:p>
        </p:txBody>
      </p:sp>
    </p:spTree>
    <p:extLst>
      <p:ext uri="{BB962C8B-B14F-4D97-AF65-F5344CB8AC3E}">
        <p14:creationId xmlns:p14="http://schemas.microsoft.com/office/powerpoint/2010/main" val="144748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8042" y="548680"/>
            <a:ext cx="8062664" cy="1368152"/>
          </a:xfrm>
        </p:spPr>
        <p:txBody>
          <a:bodyPr/>
          <a:lstStyle/>
          <a:p>
            <a:r>
              <a:rPr lang="da-DK" sz="3600" dirty="0"/>
              <a:t>Den reviderede </a:t>
            </a:r>
            <a:br>
              <a:rPr lang="da-DK" sz="3600" dirty="0"/>
            </a:br>
            <a:r>
              <a:rPr lang="da-DK" sz="3600" dirty="0"/>
              <a:t>Frederiksberg-ordning 2020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28042" y="2060849"/>
            <a:ext cx="8064896" cy="3672408"/>
          </a:xfrm>
        </p:spPr>
        <p:txBody>
          <a:bodyPr/>
          <a:lstStyle/>
          <a:p>
            <a:r>
              <a:rPr lang="da-DK" dirty="0"/>
              <a:t>I 2020 blev der vedtaget en stærkt revideret Frederiksberg-ordning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Dels med opdateringer og ændringer af redaktionel og sproglig karakter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Dels med præciseringer, opstramninger og  tilføjelser</a:t>
            </a:r>
          </a:p>
          <a:p>
            <a:r>
              <a:rPr lang="da-DK" dirty="0"/>
              <a:t>Her fokuseres på sidste </a:t>
            </a:r>
            <a:r>
              <a:rPr lang="da-DK" dirty="0" err="1"/>
              <a:t>dot</a:t>
            </a:r>
            <a:r>
              <a:rPr lang="da-DK" dirty="0"/>
              <a:t> </a:t>
            </a:r>
            <a:r>
              <a:rPr lang="da-DK" dirty="0" err="1"/>
              <a:t>mhp</a:t>
            </a:r>
            <a:r>
              <a:rPr lang="da-DK" dirty="0"/>
              <a:t>. afregning/ indberetning vedr. 2021</a:t>
            </a:r>
          </a:p>
        </p:txBody>
      </p:sp>
    </p:spTree>
    <p:extLst>
      <p:ext uri="{BB962C8B-B14F-4D97-AF65-F5344CB8AC3E}">
        <p14:creationId xmlns:p14="http://schemas.microsoft.com/office/powerpoint/2010/main" val="384628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476673"/>
            <a:ext cx="8062664" cy="792088"/>
          </a:xfrm>
        </p:spPr>
        <p:txBody>
          <a:bodyPr/>
          <a:lstStyle/>
          <a:p>
            <a:r>
              <a:rPr lang="da-DK" dirty="0"/>
              <a:t>For alle foreninger gælder det (1)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268761"/>
            <a:ext cx="8064896" cy="44644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At foreningerne skal gennemføre den årlige generalforsamling inden udgangen af april (§ 1, stk.1, </a:t>
            </a:r>
            <a:r>
              <a:rPr lang="da-DK" dirty="0" err="1"/>
              <a:t>dot</a:t>
            </a:r>
            <a:r>
              <a:rPr lang="da-DK" dirty="0"/>
              <a:t> 5).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At foreningerne skal have et årligt minimums-kontingent på 200 kr. (§ 1, stk. 1, </a:t>
            </a:r>
            <a:r>
              <a:rPr lang="da-DK" dirty="0" err="1"/>
              <a:t>dot</a:t>
            </a:r>
            <a:r>
              <a:rPr lang="da-DK" dirty="0"/>
              <a:t> 7) – gælder ikke KFM-foreninger.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At det er præciseret, hvordan man fortolker kravet om kontinuerlig virksomhed: mindst tre måneders medlemsskab med én ugentlig aktivitet (§ 1, stk. 1, </a:t>
            </a:r>
            <a:r>
              <a:rPr lang="da-DK" dirty="0" err="1"/>
              <a:t>dot</a:t>
            </a:r>
            <a:r>
              <a:rPr lang="da-DK" dirty="0"/>
              <a:t> 10).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263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784" y="1052737"/>
            <a:ext cx="8062664" cy="792088"/>
          </a:xfrm>
        </p:spPr>
        <p:txBody>
          <a:bodyPr/>
          <a:lstStyle/>
          <a:p>
            <a:r>
              <a:rPr lang="da-DK" dirty="0"/>
              <a:t>For alle foreninger gælder det (2)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81642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Foreningerne skal huske at synliggøre deres aktiviteter enten på egen hjemmeside eller gennem andre relevante digitale platforme (§ 1, stk. 1, </a:t>
            </a:r>
            <a:r>
              <a:rPr lang="da-DK" dirty="0" err="1"/>
              <a:t>dot</a:t>
            </a:r>
            <a:r>
              <a:rPr lang="da-DK" dirty="0"/>
              <a:t> 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Husk, at der er krav om, at </a:t>
            </a:r>
            <a:r>
              <a:rPr lang="da-DK" i="1" dirty="0"/>
              <a:t>alle </a:t>
            </a:r>
            <a:r>
              <a:rPr lang="da-DK" dirty="0"/>
              <a:t>godkendte foreninger skal have et CVR-nummer med en tilknyttet NEM-konto (§ 1, stk. 4). </a:t>
            </a:r>
          </a:p>
          <a:p>
            <a:r>
              <a:rPr lang="da-DK" dirty="0"/>
              <a:t>     Gælder ikke KFM-foreningerne.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856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4522" y="476673"/>
            <a:ext cx="8062664" cy="864096"/>
          </a:xfrm>
        </p:spPr>
        <p:txBody>
          <a:bodyPr/>
          <a:lstStyle/>
          <a:p>
            <a:r>
              <a:rPr lang="da-DK" sz="3600" dirty="0"/>
              <a:t>Krav til afregning/indberetning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94522" y="1196752"/>
            <a:ext cx="8397958" cy="4752529"/>
          </a:xfrm>
        </p:spPr>
        <p:txBody>
          <a:bodyPr/>
          <a:lstStyle/>
          <a:p>
            <a:r>
              <a:rPr lang="da-DK" i="1" dirty="0"/>
              <a:t>Senest 30. april </a:t>
            </a:r>
            <a:r>
              <a:rPr lang="da-DK" dirty="0"/>
              <a:t>skal forvaltningen have modtaget: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Regnskab </a:t>
            </a:r>
            <a:r>
              <a:rPr lang="da-DK"/>
              <a:t>for 2021, </a:t>
            </a:r>
            <a:r>
              <a:rPr lang="da-DK" dirty="0"/>
              <a:t>revideret og underskrevet af alle bestyrelsesmedlemmer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Afregningsskema for aktivitets- og lokaletilskud (gælder alene for tilskudsforeningerne)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Dokumentation for foreningens lokaleudgifter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Referat af generalforsamling med tilhørende beretning for 2021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Oversigt over den ny bestyrelses-sammensæt-</a:t>
            </a:r>
            <a:r>
              <a:rPr lang="da-DK" dirty="0" err="1"/>
              <a:t>ning</a:t>
            </a:r>
            <a:r>
              <a:rPr lang="da-DK" dirty="0"/>
              <a:t> – underskrevet af bestyrelsesmedlemmerne</a:t>
            </a:r>
          </a:p>
        </p:txBody>
      </p:sp>
    </p:spTree>
    <p:extLst>
      <p:ext uri="{BB962C8B-B14F-4D97-AF65-F5344CB8AC3E}">
        <p14:creationId xmlns:p14="http://schemas.microsoft.com/office/powerpoint/2010/main" val="15951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EF9D1-35C4-42D5-A92C-5EA3A611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 selvbetjeningsløsning til afregning/indberetning (</a:t>
            </a:r>
            <a:r>
              <a:rPr lang="da-DK" dirty="0" err="1"/>
              <a:t>Winkas</a:t>
            </a:r>
            <a:r>
              <a:rPr lang="da-DK" dirty="0"/>
              <a:t>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5233B8-D133-4D80-8CC1-C9D24B00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032101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I efteråret skulle foreningerne for første gang ansøge og indberette medlemstal via kommunens foreningsportal </a:t>
            </a:r>
            <a:r>
              <a:rPr lang="da-DK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https://booking.frederiksberg.dk </a:t>
            </a:r>
            <a:endParaRPr lang="da-DK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da-DK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da-DK" dirty="0"/>
              <a:t>Samme link skal benyttes i forbindelse med afregning af og indberetning for 2021. Foreningerne vil modtage mail med link og </a:t>
            </a:r>
            <a:r>
              <a:rPr lang="da-DK"/>
              <a:t>nærmere oplysninger herom </a:t>
            </a:r>
            <a:r>
              <a:rPr lang="da-DK" dirty="0"/>
              <a:t>omkring 1. april.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532365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skabelon_groen bund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PowerPoint_skabelon_groen bund.pptx</Template>
  <TotalTime>1626</TotalTime>
  <Words>858</Words>
  <Application>Microsoft Office PowerPoint</Application>
  <PresentationFormat>Skærmshow (4:3)</PresentationFormat>
  <Paragraphs>75</Paragraphs>
  <Slides>17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0" baseType="lpstr">
      <vt:lpstr>Arial</vt:lpstr>
      <vt:lpstr>Calibri</vt:lpstr>
      <vt:lpstr>PowerPoint_skabelon_groen bund</vt:lpstr>
      <vt:lpstr>Webinar   8. marts 2022 kl. 17  Vedr. foreningsafregning/ indberetning for 2021</vt:lpstr>
      <vt:lpstr>Program</vt:lpstr>
      <vt:lpstr>Godkendte foreninger under folkeoplysningsloven</vt:lpstr>
      <vt:lpstr>Lokaleforeninger og kommunalfuldmagts-foreninger</vt:lpstr>
      <vt:lpstr>Den reviderede  Frederiksberg-ordning 2020</vt:lpstr>
      <vt:lpstr>For alle foreninger gælder det (1)</vt:lpstr>
      <vt:lpstr>For alle foreninger gælder det (2) </vt:lpstr>
      <vt:lpstr>Krav til afregning/indberetning</vt:lpstr>
      <vt:lpstr>Ny selvbetjeningsløsning til afregning/indberetning (Winkas)</vt:lpstr>
      <vt:lpstr>§ 12 om sanktioner</vt:lpstr>
      <vt:lpstr>Kun én indberetning for egenbetaling – nemlig samlede udgifter til kontingent, ture, lejre, stævner o. lign.</vt:lpstr>
      <vt:lpstr>Eksempel på opgørelse af egenbetaling</vt:lpstr>
      <vt:lpstr>Beregning af aktivitetstilskud</vt:lpstr>
      <vt:lpstr>Beregning af lokaletilskud (1)</vt:lpstr>
      <vt:lpstr>Beregning af lokaletilskud (2)</vt:lpstr>
      <vt:lpstr>   Spørgsmål </vt:lpstr>
      <vt:lpstr> Farvel og tak for i dag</vt:lpstr>
    </vt:vector>
  </TitlesOfParts>
  <Company>Frederiksberg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Sven Erik Ægidius</dc:creator>
  <cp:lastModifiedBy>Bodil Foss</cp:lastModifiedBy>
  <cp:revision>144</cp:revision>
  <cp:lastPrinted>2022-03-08T15:15:20Z</cp:lastPrinted>
  <dcterms:created xsi:type="dcterms:W3CDTF">2018-08-27T16:37:39Z</dcterms:created>
  <dcterms:modified xsi:type="dcterms:W3CDTF">2022-03-08T15:54:25Z</dcterms:modified>
</cp:coreProperties>
</file>